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86" r:id="rId13"/>
    <p:sldId id="266" r:id="rId14"/>
    <p:sldId id="267" r:id="rId15"/>
    <p:sldId id="268" r:id="rId16"/>
    <p:sldId id="269" r:id="rId17"/>
    <p:sldId id="270" r:id="rId18"/>
    <p:sldId id="287" r:id="rId19"/>
    <p:sldId id="288" r:id="rId20"/>
    <p:sldId id="271" r:id="rId21"/>
    <p:sldId id="272" r:id="rId22"/>
    <p:sldId id="282" r:id="rId23"/>
    <p:sldId id="273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723"/>
  </p:normalViewPr>
  <p:slideViewPr>
    <p:cSldViewPr snapToGrid="0" snapToObjects="1">
      <p:cViewPr varScale="1">
        <p:scale>
          <a:sx n="129" d="100"/>
          <a:sy n="129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39753-7DF4-D949-A2DA-D5488C50D147}" type="doc">
      <dgm:prSet loTypeId="urn:microsoft.com/office/officeart/2005/8/layout/pyramid1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A9903427-EA37-C141-AC17-5708B089B6BE}">
      <dgm:prSet phldrT="[Texto]"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s-ES_tradnl" sz="1200" b="1" dirty="0" smtClean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  <a:p>
          <a:r>
            <a:rPr lang="es-ES_tradnl" sz="12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Visión </a:t>
          </a:r>
          <a:endParaRPr lang="es-ES_tradnl" sz="12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45339D78-F4A2-F04E-BA80-372DF694FBC4}" type="parTrans" cxnId="{EA5FC1D6-8F29-5545-A278-BDEDE6BBFA71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C1108BD8-C413-F944-BFC5-45BAA5023E06}" type="sibTrans" cxnId="{EA5FC1D6-8F29-5545-A278-BDEDE6BBFA71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7B50781B-F8C3-0E47-80C1-156C02C6F8FE}">
      <dgm:prSet phldrT="[Texto]"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5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Misión</a:t>
          </a:r>
          <a:endParaRPr lang="es-ES_tradnl" sz="15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27A1D0F5-F37A-EF42-90CA-E3B62B237741}" type="parTrans" cxnId="{63DB5114-9A8B-9C46-83AC-F049EC336FF0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812AF483-0897-B049-A67B-A14643435990}" type="sibTrans" cxnId="{63DB5114-9A8B-9C46-83AC-F049EC336FF0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3220A200-E161-AA43-82C7-C05695948228}">
      <dgm:prSet phldrT="[Texto]"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7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Valores</a:t>
          </a:r>
          <a:endParaRPr lang="es-ES_tradnl" sz="17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519F0062-03AA-E24F-BC17-ED4B604189C2}" type="parTrans" cxnId="{94F65467-0910-374F-844F-656C46F7AA53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4E3B3B74-BECB-9E4A-A943-A42120FBE313}" type="sibTrans" cxnId="{94F65467-0910-374F-844F-656C46F7AA53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4E5EFD64-6732-364D-A7FA-E66E517AAE8E}">
      <dgm:prSet/>
      <dgm:spPr>
        <a:noFill/>
      </dgm:spPr>
      <dgm:t>
        <a:bodyPr/>
        <a:lstStyle/>
        <a:p>
          <a:endParaRPr lang="es-ES_tradnl" b="1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7BF30B01-18E8-DA44-AEBF-ED70A7DDF04C}" type="parTrans" cxnId="{B6DAD317-91BE-2140-AFA5-9A35729277EA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B2BA69E7-1A9F-614B-98AC-F43BCAF75F0F}" type="sibTrans" cxnId="{B6DAD317-91BE-2140-AFA5-9A35729277EA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6A68D1D7-4B73-A54E-840D-40225BAA3B21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Estrategias</a:t>
          </a:r>
          <a:endParaRPr lang="es-ES_tradnl" sz="1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562BD09F-753D-DA4A-A4B1-21AA09541033}" type="parTrans" cxnId="{36EDA5D1-A142-7940-9849-F3AD0953A486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34314536-A441-E34A-A2C8-F1B8773A6716}" type="sibTrans" cxnId="{36EDA5D1-A142-7940-9849-F3AD0953A486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53AEEFDA-34D6-DA47-8314-C96C2DD32582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Metas</a:t>
          </a:r>
          <a:endParaRPr lang="es-ES_tradnl" sz="1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717F3DEC-4A1E-DC48-8054-5C8E7FF0DF24}" type="parTrans" cxnId="{797063E8-3A8F-DE44-A80C-E323AA6E43D1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077BCDF6-8D97-3B4C-8888-C785F3C63E74}" type="sibTrans" cxnId="{797063E8-3A8F-DE44-A80C-E323AA6E43D1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39CBDA02-CBCC-754A-925F-58AAFE15A586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Objetivos</a:t>
          </a:r>
          <a:endParaRPr lang="es-ES_tradnl" sz="1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931C709D-95E4-6741-8249-9B4C57AED7EE}" type="parTrans" cxnId="{0693881D-DFD5-E140-A9AD-3ACA215A1404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91553E4F-FCB5-A549-8B12-305C7C3B13C0}" type="sibTrans" cxnId="{0693881D-DFD5-E140-A9AD-3ACA215A1404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32F343BF-9C0C-BC43-AE3B-CECD86B95B50}">
      <dgm:prSet/>
      <dgm:spPr>
        <a:noFill/>
      </dgm:spPr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D8CC9DAE-3D5B-B24C-9ACE-6146F69A0A03}" type="parTrans" cxnId="{D015A38B-ED54-A34F-A7B7-2489C43F7EE4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FA30C274-9CF5-1C47-8FDF-5EEE9F180DCD}" type="sibTrans" cxnId="{D015A38B-ED54-A34F-A7B7-2489C43F7EE4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42DE0549-B1FE-E94C-ACCE-D61360A15E91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Programas</a:t>
          </a:r>
          <a:endParaRPr lang="es-ES_tradnl" sz="1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422F51FC-A3A1-D74D-BB2D-442FF2557982}" type="parTrans" cxnId="{2256CF3A-BC7C-8E4A-89C8-7CB1C6DDE592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709245D2-C27E-7847-981A-A04081D09005}" type="sibTrans" cxnId="{2256CF3A-BC7C-8E4A-89C8-7CB1C6DDE592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AE0430D1-3A9C-2541-8055-DBB57E6A4010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Proyectos</a:t>
          </a:r>
        </a:p>
      </dgm:t>
    </dgm:pt>
    <dgm:pt modelId="{539562F1-A333-1D49-A15C-4A3CF6D361DD}" type="parTrans" cxnId="{724EB2B6-5B57-8448-B036-3F56090E8EB8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D56BB042-EE17-6540-8252-A83008D81181}" type="sibTrans" cxnId="{724EB2B6-5B57-8448-B036-3F56090E8EB8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D051C630-D283-9449-926A-C05CCF6F8CA9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S_tradnl" sz="18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Planes de acción</a:t>
          </a:r>
          <a:endParaRPr lang="es-ES_tradnl" sz="1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5BD950B2-662F-2342-8CB2-8026EDCE1A11}" type="parTrans" cxnId="{FEC67475-BFE0-D241-80C9-8EE3F629C993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45B9F5AE-CB63-BB40-83D6-4C69E60A2ECF}" type="sibTrans" cxnId="{FEC67475-BFE0-D241-80C9-8EE3F629C993}">
      <dgm:prSet/>
      <dgm:spPr/>
      <dgm:t>
        <a:bodyPr/>
        <a:lstStyle/>
        <a:p>
          <a:endParaRPr lang="es-ES_tradnl" b="1">
            <a:latin typeface="Candara" charset="0"/>
            <a:ea typeface="Candara" charset="0"/>
            <a:cs typeface="Candara" charset="0"/>
          </a:endParaRPr>
        </a:p>
      </dgm:t>
    </dgm:pt>
    <dgm:pt modelId="{C2023CDD-C17C-2E46-924F-93E5E5A3C0FE}" type="pres">
      <dgm:prSet presAssocID="{A0939753-7DF4-D949-A2DA-D5488C50D1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82531ED-AFA2-FC4A-A190-59422156903A}" type="pres">
      <dgm:prSet presAssocID="{A9903427-EA37-C141-AC17-5708B089B6BE}" presName="Name8" presStyleCnt="0"/>
      <dgm:spPr/>
    </dgm:pt>
    <dgm:pt modelId="{4B696B71-F022-064F-9610-656723DCDA0F}" type="pres">
      <dgm:prSet presAssocID="{A9903427-EA37-C141-AC17-5708B089B6BE}" presName="level" presStyleLbl="node1" presStyleIdx="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A59920A-1F08-D047-B3BD-C8D5C0F979FD}" type="pres">
      <dgm:prSet presAssocID="{A9903427-EA37-C141-AC17-5708B089B6B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229AA37-A856-1F46-8935-69EFBC786274}" type="pres">
      <dgm:prSet presAssocID="{7B50781B-F8C3-0E47-80C1-156C02C6F8FE}" presName="Name8" presStyleCnt="0"/>
      <dgm:spPr/>
    </dgm:pt>
    <dgm:pt modelId="{1F59D427-943B-E441-A703-DE1AD7A3095F}" type="pres">
      <dgm:prSet presAssocID="{7B50781B-F8C3-0E47-80C1-156C02C6F8FE}" presName="level" presStyleLbl="node1" presStyleIdx="1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7B37678-64FA-2C4B-B6A6-DE0F38D2FB70}" type="pres">
      <dgm:prSet presAssocID="{7B50781B-F8C3-0E47-80C1-156C02C6F8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DFCC517-BDF3-634B-8033-860C7065C21E}" type="pres">
      <dgm:prSet presAssocID="{3220A200-E161-AA43-82C7-C05695948228}" presName="Name8" presStyleCnt="0"/>
      <dgm:spPr/>
    </dgm:pt>
    <dgm:pt modelId="{414BD9FC-0302-E445-9729-034F83EE6CCE}" type="pres">
      <dgm:prSet presAssocID="{3220A200-E161-AA43-82C7-C05695948228}" presName="level" presStyleLbl="node1" presStyleIdx="2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CFFC95E-3F43-6943-9A0E-A52F9BCF5964}" type="pres">
      <dgm:prSet presAssocID="{3220A200-E161-AA43-82C7-C056959482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B63636-0AB1-8A45-9EDF-CF6BB9CBB04A}" type="pres">
      <dgm:prSet presAssocID="{4E5EFD64-6732-364D-A7FA-E66E517AAE8E}" presName="Name8" presStyleCnt="0"/>
      <dgm:spPr/>
    </dgm:pt>
    <dgm:pt modelId="{BEFDF214-4F0A-D447-AC47-C089B76D0BB5}" type="pres">
      <dgm:prSet presAssocID="{4E5EFD64-6732-364D-A7FA-E66E517AAE8E}" presName="level" presStyleLbl="node1" presStyleIdx="3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35AD54B-3FEF-C042-82E6-13AB80CD92A5}" type="pres">
      <dgm:prSet presAssocID="{4E5EFD64-6732-364D-A7FA-E66E517AAE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400F0A-CAA1-E742-A246-9A0E0D5DDCD5}" type="pres">
      <dgm:prSet presAssocID="{6A68D1D7-4B73-A54E-840D-40225BAA3B21}" presName="Name8" presStyleCnt="0"/>
      <dgm:spPr/>
    </dgm:pt>
    <dgm:pt modelId="{431D0FF1-1755-314E-A133-81CA10EACD48}" type="pres">
      <dgm:prSet presAssocID="{6A68D1D7-4B73-A54E-840D-40225BAA3B21}" presName="level" presStyleLbl="node1" presStyleIdx="4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75F9DC2-FE2A-9846-BB2F-36FA67034C32}" type="pres">
      <dgm:prSet presAssocID="{6A68D1D7-4B73-A54E-840D-40225BAA3B2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6B19E-3817-7C46-B6AF-26EE2F5F0DED}" type="pres">
      <dgm:prSet presAssocID="{53AEEFDA-34D6-DA47-8314-C96C2DD32582}" presName="Name8" presStyleCnt="0"/>
      <dgm:spPr/>
    </dgm:pt>
    <dgm:pt modelId="{D230B286-E728-FB42-962B-D3DA02F5AE46}" type="pres">
      <dgm:prSet presAssocID="{53AEEFDA-34D6-DA47-8314-C96C2DD32582}" presName="level" presStyleLbl="node1" presStyleIdx="5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8F45C74-493E-3148-88C7-3957C3CF5D1C}" type="pres">
      <dgm:prSet presAssocID="{53AEEFDA-34D6-DA47-8314-C96C2DD3258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1042F18-B583-9043-85C2-0B4461193094}" type="pres">
      <dgm:prSet presAssocID="{39CBDA02-CBCC-754A-925F-58AAFE15A586}" presName="Name8" presStyleCnt="0"/>
      <dgm:spPr/>
    </dgm:pt>
    <dgm:pt modelId="{4D34C92E-FE21-714D-BBB7-B87BE2D97AC3}" type="pres">
      <dgm:prSet presAssocID="{39CBDA02-CBCC-754A-925F-58AAFE15A586}" presName="level" presStyleLbl="node1" presStyleIdx="6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93AC902-A960-E64F-BFC5-88A771CB4F00}" type="pres">
      <dgm:prSet presAssocID="{39CBDA02-CBCC-754A-925F-58AAFE15A5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BB31FFC-78E2-384E-B2F8-98A80E4EF8CD}" type="pres">
      <dgm:prSet presAssocID="{32F343BF-9C0C-BC43-AE3B-CECD86B95B50}" presName="Name8" presStyleCnt="0"/>
      <dgm:spPr/>
    </dgm:pt>
    <dgm:pt modelId="{0C3CECBF-AD26-624F-B459-708B6E50DA95}" type="pres">
      <dgm:prSet presAssocID="{32F343BF-9C0C-BC43-AE3B-CECD86B95B50}" presName="level" presStyleLbl="node1" presStyleIdx="7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298958F-E1B2-F24B-9CFB-A3EB0D6C7E10}" type="pres">
      <dgm:prSet presAssocID="{32F343BF-9C0C-BC43-AE3B-CECD86B95B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41C95DA-BEC2-6F4A-B3CC-A0D462DFAD54}" type="pres">
      <dgm:prSet presAssocID="{42DE0549-B1FE-E94C-ACCE-D61360A15E91}" presName="Name8" presStyleCnt="0"/>
      <dgm:spPr/>
    </dgm:pt>
    <dgm:pt modelId="{11B7E3F3-CFD4-5846-A617-36587A05635A}" type="pres">
      <dgm:prSet presAssocID="{42DE0549-B1FE-E94C-ACCE-D61360A15E91}" presName="level" presStyleLbl="node1" presStyleIdx="8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64606F4-58A2-F04A-ACDB-DD9A1772E2D7}" type="pres">
      <dgm:prSet presAssocID="{42DE0549-B1FE-E94C-ACCE-D61360A15E9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06D2867-6C18-1842-A1B2-079F8B4004C0}" type="pres">
      <dgm:prSet presAssocID="{AE0430D1-3A9C-2541-8055-DBB57E6A4010}" presName="Name8" presStyleCnt="0"/>
      <dgm:spPr/>
    </dgm:pt>
    <dgm:pt modelId="{8D5FD80A-A29D-AD47-80F2-646963F427A5}" type="pres">
      <dgm:prSet presAssocID="{AE0430D1-3A9C-2541-8055-DBB57E6A4010}" presName="level" presStyleLbl="node1" presStyleIdx="9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108FC97-8768-E84E-9319-27CD487C398A}" type="pres">
      <dgm:prSet presAssocID="{AE0430D1-3A9C-2541-8055-DBB57E6A401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7E21702-74D6-154F-B081-716980209BAC}" type="pres">
      <dgm:prSet presAssocID="{D051C630-D283-9449-926A-C05CCF6F8CA9}" presName="Name8" presStyleCnt="0"/>
      <dgm:spPr/>
    </dgm:pt>
    <dgm:pt modelId="{0E00E1ED-3A89-5040-A7BD-54F948E1A2C2}" type="pres">
      <dgm:prSet presAssocID="{D051C630-D283-9449-926A-C05CCF6F8CA9}" presName="level" presStyleLbl="node1" presStyleIdx="1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3C16B91-FC40-FB41-9FEF-25A44BBA1F97}" type="pres">
      <dgm:prSet presAssocID="{D051C630-D283-9449-926A-C05CCF6F8CA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DD97723-2E41-9847-B398-4431128FCF9F}" type="presOf" srcId="{A9903427-EA37-C141-AC17-5708B089B6BE}" destId="{4B696B71-F022-064F-9610-656723DCDA0F}" srcOrd="0" destOrd="0" presId="urn:microsoft.com/office/officeart/2005/8/layout/pyramid1"/>
    <dgm:cxn modelId="{D015A38B-ED54-A34F-A7B7-2489C43F7EE4}" srcId="{A0939753-7DF4-D949-A2DA-D5488C50D147}" destId="{32F343BF-9C0C-BC43-AE3B-CECD86B95B50}" srcOrd="7" destOrd="0" parTransId="{D8CC9DAE-3D5B-B24C-9ACE-6146F69A0A03}" sibTransId="{FA30C274-9CF5-1C47-8FDF-5EEE9F180DCD}"/>
    <dgm:cxn modelId="{36EDA5D1-A142-7940-9849-F3AD0953A486}" srcId="{A0939753-7DF4-D949-A2DA-D5488C50D147}" destId="{6A68D1D7-4B73-A54E-840D-40225BAA3B21}" srcOrd="4" destOrd="0" parTransId="{562BD09F-753D-DA4A-A4B1-21AA09541033}" sibTransId="{34314536-A441-E34A-A2C8-F1B8773A6716}"/>
    <dgm:cxn modelId="{63DB5114-9A8B-9C46-83AC-F049EC336FF0}" srcId="{A0939753-7DF4-D949-A2DA-D5488C50D147}" destId="{7B50781B-F8C3-0E47-80C1-156C02C6F8FE}" srcOrd="1" destOrd="0" parTransId="{27A1D0F5-F37A-EF42-90CA-E3B62B237741}" sibTransId="{812AF483-0897-B049-A67B-A14643435990}"/>
    <dgm:cxn modelId="{7239E39B-18E8-8C42-9C20-99F3F17E998A}" type="presOf" srcId="{AE0430D1-3A9C-2541-8055-DBB57E6A4010}" destId="{6108FC97-8768-E84E-9319-27CD487C398A}" srcOrd="1" destOrd="0" presId="urn:microsoft.com/office/officeart/2005/8/layout/pyramid1"/>
    <dgm:cxn modelId="{EA5FC1D6-8F29-5545-A278-BDEDE6BBFA71}" srcId="{A0939753-7DF4-D949-A2DA-D5488C50D147}" destId="{A9903427-EA37-C141-AC17-5708B089B6BE}" srcOrd="0" destOrd="0" parTransId="{45339D78-F4A2-F04E-BA80-372DF694FBC4}" sibTransId="{C1108BD8-C413-F944-BFC5-45BAA5023E06}"/>
    <dgm:cxn modelId="{33232CCC-C09D-8A40-B276-546149242517}" type="presOf" srcId="{6A68D1D7-4B73-A54E-840D-40225BAA3B21}" destId="{431D0FF1-1755-314E-A133-81CA10EACD48}" srcOrd="0" destOrd="0" presId="urn:microsoft.com/office/officeart/2005/8/layout/pyramid1"/>
    <dgm:cxn modelId="{3474E321-5CBF-EA4B-BC68-98BCCCCDCF51}" type="presOf" srcId="{39CBDA02-CBCC-754A-925F-58AAFE15A586}" destId="{D93AC902-A960-E64F-BFC5-88A771CB4F00}" srcOrd="1" destOrd="0" presId="urn:microsoft.com/office/officeart/2005/8/layout/pyramid1"/>
    <dgm:cxn modelId="{AA180A4A-A787-4A4A-AB89-108BF477FD13}" type="presOf" srcId="{3220A200-E161-AA43-82C7-C05695948228}" destId="{414BD9FC-0302-E445-9729-034F83EE6CCE}" srcOrd="0" destOrd="0" presId="urn:microsoft.com/office/officeart/2005/8/layout/pyramid1"/>
    <dgm:cxn modelId="{797063E8-3A8F-DE44-A80C-E323AA6E43D1}" srcId="{A0939753-7DF4-D949-A2DA-D5488C50D147}" destId="{53AEEFDA-34D6-DA47-8314-C96C2DD32582}" srcOrd="5" destOrd="0" parTransId="{717F3DEC-4A1E-DC48-8054-5C8E7FF0DF24}" sibTransId="{077BCDF6-8D97-3B4C-8888-C785F3C63E74}"/>
    <dgm:cxn modelId="{FB59C88B-6205-3C49-B942-725F157A10F9}" type="presOf" srcId="{A9903427-EA37-C141-AC17-5708B089B6BE}" destId="{AA59920A-1F08-D047-B3BD-C8D5C0F979FD}" srcOrd="1" destOrd="0" presId="urn:microsoft.com/office/officeart/2005/8/layout/pyramid1"/>
    <dgm:cxn modelId="{0113692D-6097-0942-BD6E-F55894117349}" type="presOf" srcId="{D051C630-D283-9449-926A-C05CCF6F8CA9}" destId="{0E00E1ED-3A89-5040-A7BD-54F948E1A2C2}" srcOrd="0" destOrd="0" presId="urn:microsoft.com/office/officeart/2005/8/layout/pyramid1"/>
    <dgm:cxn modelId="{A0918196-8B3C-5E4B-AB23-91A73D80CE6D}" type="presOf" srcId="{32F343BF-9C0C-BC43-AE3B-CECD86B95B50}" destId="{0C3CECBF-AD26-624F-B459-708B6E50DA95}" srcOrd="0" destOrd="0" presId="urn:microsoft.com/office/officeart/2005/8/layout/pyramid1"/>
    <dgm:cxn modelId="{FEC67475-BFE0-D241-80C9-8EE3F629C993}" srcId="{A0939753-7DF4-D949-A2DA-D5488C50D147}" destId="{D051C630-D283-9449-926A-C05CCF6F8CA9}" srcOrd="10" destOrd="0" parTransId="{5BD950B2-662F-2342-8CB2-8026EDCE1A11}" sibTransId="{45B9F5AE-CB63-BB40-83D6-4C69E60A2ECF}"/>
    <dgm:cxn modelId="{7B83CEEC-3B26-8F40-B281-07455CA21B6B}" type="presOf" srcId="{42DE0549-B1FE-E94C-ACCE-D61360A15E91}" destId="{11B7E3F3-CFD4-5846-A617-36587A05635A}" srcOrd="0" destOrd="0" presId="urn:microsoft.com/office/officeart/2005/8/layout/pyramid1"/>
    <dgm:cxn modelId="{60DA161C-DB23-F444-9BBC-829582446E26}" type="presOf" srcId="{7B50781B-F8C3-0E47-80C1-156C02C6F8FE}" destId="{87B37678-64FA-2C4B-B6A6-DE0F38D2FB70}" srcOrd="1" destOrd="0" presId="urn:microsoft.com/office/officeart/2005/8/layout/pyramid1"/>
    <dgm:cxn modelId="{94F65467-0910-374F-844F-656C46F7AA53}" srcId="{A0939753-7DF4-D949-A2DA-D5488C50D147}" destId="{3220A200-E161-AA43-82C7-C05695948228}" srcOrd="2" destOrd="0" parTransId="{519F0062-03AA-E24F-BC17-ED4B604189C2}" sibTransId="{4E3B3B74-BECB-9E4A-A943-A42120FBE313}"/>
    <dgm:cxn modelId="{724EB2B6-5B57-8448-B036-3F56090E8EB8}" srcId="{A0939753-7DF4-D949-A2DA-D5488C50D147}" destId="{AE0430D1-3A9C-2541-8055-DBB57E6A4010}" srcOrd="9" destOrd="0" parTransId="{539562F1-A333-1D49-A15C-4A3CF6D361DD}" sibTransId="{D56BB042-EE17-6540-8252-A83008D81181}"/>
    <dgm:cxn modelId="{35AF2A77-E62A-D142-BEA4-10F6313E82F6}" type="presOf" srcId="{4E5EFD64-6732-364D-A7FA-E66E517AAE8E}" destId="{635AD54B-3FEF-C042-82E6-13AB80CD92A5}" srcOrd="1" destOrd="0" presId="urn:microsoft.com/office/officeart/2005/8/layout/pyramid1"/>
    <dgm:cxn modelId="{0693881D-DFD5-E140-A9AD-3ACA215A1404}" srcId="{A0939753-7DF4-D949-A2DA-D5488C50D147}" destId="{39CBDA02-CBCC-754A-925F-58AAFE15A586}" srcOrd="6" destOrd="0" parTransId="{931C709D-95E4-6741-8249-9B4C57AED7EE}" sibTransId="{91553E4F-FCB5-A549-8B12-305C7C3B13C0}"/>
    <dgm:cxn modelId="{B3CC7CE6-4BA6-5B47-9BF5-720D50B41ADF}" type="presOf" srcId="{A0939753-7DF4-D949-A2DA-D5488C50D147}" destId="{C2023CDD-C17C-2E46-924F-93E5E5A3C0FE}" srcOrd="0" destOrd="0" presId="urn:microsoft.com/office/officeart/2005/8/layout/pyramid1"/>
    <dgm:cxn modelId="{2256CF3A-BC7C-8E4A-89C8-7CB1C6DDE592}" srcId="{A0939753-7DF4-D949-A2DA-D5488C50D147}" destId="{42DE0549-B1FE-E94C-ACCE-D61360A15E91}" srcOrd="8" destOrd="0" parTransId="{422F51FC-A3A1-D74D-BB2D-442FF2557982}" sibTransId="{709245D2-C27E-7847-981A-A04081D09005}"/>
    <dgm:cxn modelId="{2ADCAD39-F0E7-CD43-9396-8F9EE6CF05A2}" type="presOf" srcId="{4E5EFD64-6732-364D-A7FA-E66E517AAE8E}" destId="{BEFDF214-4F0A-D447-AC47-C089B76D0BB5}" srcOrd="0" destOrd="0" presId="urn:microsoft.com/office/officeart/2005/8/layout/pyramid1"/>
    <dgm:cxn modelId="{F6916CAF-A4B9-3147-AF9B-2F7D9EAE54F3}" type="presOf" srcId="{53AEEFDA-34D6-DA47-8314-C96C2DD32582}" destId="{D230B286-E728-FB42-962B-D3DA02F5AE46}" srcOrd="0" destOrd="0" presId="urn:microsoft.com/office/officeart/2005/8/layout/pyramid1"/>
    <dgm:cxn modelId="{5EC14293-5AF0-524C-82A6-4946AF670F76}" type="presOf" srcId="{7B50781B-F8C3-0E47-80C1-156C02C6F8FE}" destId="{1F59D427-943B-E441-A703-DE1AD7A3095F}" srcOrd="0" destOrd="0" presId="urn:microsoft.com/office/officeart/2005/8/layout/pyramid1"/>
    <dgm:cxn modelId="{AD434F70-3D5F-174C-9606-EBB511649C71}" type="presOf" srcId="{6A68D1D7-4B73-A54E-840D-40225BAA3B21}" destId="{075F9DC2-FE2A-9846-BB2F-36FA67034C32}" srcOrd="1" destOrd="0" presId="urn:microsoft.com/office/officeart/2005/8/layout/pyramid1"/>
    <dgm:cxn modelId="{91877CCA-6C0C-794D-8EB6-74A73C6E015D}" type="presOf" srcId="{3220A200-E161-AA43-82C7-C05695948228}" destId="{1CFFC95E-3F43-6943-9A0E-A52F9BCF5964}" srcOrd="1" destOrd="0" presId="urn:microsoft.com/office/officeart/2005/8/layout/pyramid1"/>
    <dgm:cxn modelId="{ED260421-3F17-4B45-9952-72259904F197}" type="presOf" srcId="{D051C630-D283-9449-926A-C05CCF6F8CA9}" destId="{D3C16B91-FC40-FB41-9FEF-25A44BBA1F97}" srcOrd="1" destOrd="0" presId="urn:microsoft.com/office/officeart/2005/8/layout/pyramid1"/>
    <dgm:cxn modelId="{7DAC07DE-A42A-8346-9DF3-56FF6690BB7A}" type="presOf" srcId="{32F343BF-9C0C-BC43-AE3B-CECD86B95B50}" destId="{E298958F-E1B2-F24B-9CFB-A3EB0D6C7E10}" srcOrd="1" destOrd="0" presId="urn:microsoft.com/office/officeart/2005/8/layout/pyramid1"/>
    <dgm:cxn modelId="{B6DAD317-91BE-2140-AFA5-9A35729277EA}" srcId="{A0939753-7DF4-D949-A2DA-D5488C50D147}" destId="{4E5EFD64-6732-364D-A7FA-E66E517AAE8E}" srcOrd="3" destOrd="0" parTransId="{7BF30B01-18E8-DA44-AEBF-ED70A7DDF04C}" sibTransId="{B2BA69E7-1A9F-614B-98AC-F43BCAF75F0F}"/>
    <dgm:cxn modelId="{21473B41-0D8A-B843-836B-533F2CEE841B}" type="presOf" srcId="{53AEEFDA-34D6-DA47-8314-C96C2DD32582}" destId="{C8F45C74-493E-3148-88C7-3957C3CF5D1C}" srcOrd="1" destOrd="0" presId="urn:microsoft.com/office/officeart/2005/8/layout/pyramid1"/>
    <dgm:cxn modelId="{A8634396-C6B7-514D-8426-AB1BC571D5E0}" type="presOf" srcId="{39CBDA02-CBCC-754A-925F-58AAFE15A586}" destId="{4D34C92E-FE21-714D-BBB7-B87BE2D97AC3}" srcOrd="0" destOrd="0" presId="urn:microsoft.com/office/officeart/2005/8/layout/pyramid1"/>
    <dgm:cxn modelId="{E8D42640-96A3-D245-907A-BE9B9D06DC9A}" type="presOf" srcId="{42DE0549-B1FE-E94C-ACCE-D61360A15E91}" destId="{064606F4-58A2-F04A-ACDB-DD9A1772E2D7}" srcOrd="1" destOrd="0" presId="urn:microsoft.com/office/officeart/2005/8/layout/pyramid1"/>
    <dgm:cxn modelId="{7E6535F4-1E82-0344-B718-D2CC7AB274F9}" type="presOf" srcId="{AE0430D1-3A9C-2541-8055-DBB57E6A4010}" destId="{8D5FD80A-A29D-AD47-80F2-646963F427A5}" srcOrd="0" destOrd="0" presId="urn:microsoft.com/office/officeart/2005/8/layout/pyramid1"/>
    <dgm:cxn modelId="{5A1B6F3E-E67E-E142-ADB8-104EA9DC36D4}" type="presParOf" srcId="{C2023CDD-C17C-2E46-924F-93E5E5A3C0FE}" destId="{582531ED-AFA2-FC4A-A190-59422156903A}" srcOrd="0" destOrd="0" presId="urn:microsoft.com/office/officeart/2005/8/layout/pyramid1"/>
    <dgm:cxn modelId="{618DB63D-5CC8-4141-97CC-131C09EC14BE}" type="presParOf" srcId="{582531ED-AFA2-FC4A-A190-59422156903A}" destId="{4B696B71-F022-064F-9610-656723DCDA0F}" srcOrd="0" destOrd="0" presId="urn:microsoft.com/office/officeart/2005/8/layout/pyramid1"/>
    <dgm:cxn modelId="{80F7BCC1-FE9F-1B42-931D-AD5412AF54DF}" type="presParOf" srcId="{582531ED-AFA2-FC4A-A190-59422156903A}" destId="{AA59920A-1F08-D047-B3BD-C8D5C0F979FD}" srcOrd="1" destOrd="0" presId="urn:microsoft.com/office/officeart/2005/8/layout/pyramid1"/>
    <dgm:cxn modelId="{A021B773-93F6-5F45-B581-1105DC1D3F68}" type="presParOf" srcId="{C2023CDD-C17C-2E46-924F-93E5E5A3C0FE}" destId="{C229AA37-A856-1F46-8935-69EFBC786274}" srcOrd="1" destOrd="0" presId="urn:microsoft.com/office/officeart/2005/8/layout/pyramid1"/>
    <dgm:cxn modelId="{7A13B291-C107-B242-AE7B-52FCB1CA6F42}" type="presParOf" srcId="{C229AA37-A856-1F46-8935-69EFBC786274}" destId="{1F59D427-943B-E441-A703-DE1AD7A3095F}" srcOrd="0" destOrd="0" presId="urn:microsoft.com/office/officeart/2005/8/layout/pyramid1"/>
    <dgm:cxn modelId="{FC8CC3D0-06D4-F44E-966A-10112935F014}" type="presParOf" srcId="{C229AA37-A856-1F46-8935-69EFBC786274}" destId="{87B37678-64FA-2C4B-B6A6-DE0F38D2FB70}" srcOrd="1" destOrd="0" presId="urn:microsoft.com/office/officeart/2005/8/layout/pyramid1"/>
    <dgm:cxn modelId="{3572F326-E602-3546-9072-486C41C70CB5}" type="presParOf" srcId="{C2023CDD-C17C-2E46-924F-93E5E5A3C0FE}" destId="{9DFCC517-BDF3-634B-8033-860C7065C21E}" srcOrd="2" destOrd="0" presId="urn:microsoft.com/office/officeart/2005/8/layout/pyramid1"/>
    <dgm:cxn modelId="{A1F9676B-6A6A-5F41-A54C-48277AEE91FF}" type="presParOf" srcId="{9DFCC517-BDF3-634B-8033-860C7065C21E}" destId="{414BD9FC-0302-E445-9729-034F83EE6CCE}" srcOrd="0" destOrd="0" presId="urn:microsoft.com/office/officeart/2005/8/layout/pyramid1"/>
    <dgm:cxn modelId="{BEAE12FE-21B7-9448-9933-DB53DDA4A038}" type="presParOf" srcId="{9DFCC517-BDF3-634B-8033-860C7065C21E}" destId="{1CFFC95E-3F43-6943-9A0E-A52F9BCF5964}" srcOrd="1" destOrd="0" presId="urn:microsoft.com/office/officeart/2005/8/layout/pyramid1"/>
    <dgm:cxn modelId="{8334E521-C940-8647-A645-71C356340B6B}" type="presParOf" srcId="{C2023CDD-C17C-2E46-924F-93E5E5A3C0FE}" destId="{8EB63636-0AB1-8A45-9EDF-CF6BB9CBB04A}" srcOrd="3" destOrd="0" presId="urn:microsoft.com/office/officeart/2005/8/layout/pyramid1"/>
    <dgm:cxn modelId="{72931FD1-716F-E14B-915C-BC0DE6047462}" type="presParOf" srcId="{8EB63636-0AB1-8A45-9EDF-CF6BB9CBB04A}" destId="{BEFDF214-4F0A-D447-AC47-C089B76D0BB5}" srcOrd="0" destOrd="0" presId="urn:microsoft.com/office/officeart/2005/8/layout/pyramid1"/>
    <dgm:cxn modelId="{F1CF3D14-C7AD-DC4A-8F20-031CDCA55217}" type="presParOf" srcId="{8EB63636-0AB1-8A45-9EDF-CF6BB9CBB04A}" destId="{635AD54B-3FEF-C042-82E6-13AB80CD92A5}" srcOrd="1" destOrd="0" presId="urn:microsoft.com/office/officeart/2005/8/layout/pyramid1"/>
    <dgm:cxn modelId="{2539E823-1201-3747-A7BF-BE5B5D2A0844}" type="presParOf" srcId="{C2023CDD-C17C-2E46-924F-93E5E5A3C0FE}" destId="{2F400F0A-CAA1-E742-A246-9A0E0D5DDCD5}" srcOrd="4" destOrd="0" presId="urn:microsoft.com/office/officeart/2005/8/layout/pyramid1"/>
    <dgm:cxn modelId="{391FBE09-117E-8F49-AC99-CF87576C5118}" type="presParOf" srcId="{2F400F0A-CAA1-E742-A246-9A0E0D5DDCD5}" destId="{431D0FF1-1755-314E-A133-81CA10EACD48}" srcOrd="0" destOrd="0" presId="urn:microsoft.com/office/officeart/2005/8/layout/pyramid1"/>
    <dgm:cxn modelId="{EF632832-D8E0-534C-A225-1BF25C95F04D}" type="presParOf" srcId="{2F400F0A-CAA1-E742-A246-9A0E0D5DDCD5}" destId="{075F9DC2-FE2A-9846-BB2F-36FA67034C32}" srcOrd="1" destOrd="0" presId="urn:microsoft.com/office/officeart/2005/8/layout/pyramid1"/>
    <dgm:cxn modelId="{6D53174D-D18F-CB44-B3C6-25E58BBA9E70}" type="presParOf" srcId="{C2023CDD-C17C-2E46-924F-93E5E5A3C0FE}" destId="{CCC6B19E-3817-7C46-B6AF-26EE2F5F0DED}" srcOrd="5" destOrd="0" presId="urn:microsoft.com/office/officeart/2005/8/layout/pyramid1"/>
    <dgm:cxn modelId="{FA846895-63D6-724C-973A-2B60690D0687}" type="presParOf" srcId="{CCC6B19E-3817-7C46-B6AF-26EE2F5F0DED}" destId="{D230B286-E728-FB42-962B-D3DA02F5AE46}" srcOrd="0" destOrd="0" presId="urn:microsoft.com/office/officeart/2005/8/layout/pyramid1"/>
    <dgm:cxn modelId="{C6F1296D-F00A-9046-AC5E-062F02100822}" type="presParOf" srcId="{CCC6B19E-3817-7C46-B6AF-26EE2F5F0DED}" destId="{C8F45C74-493E-3148-88C7-3957C3CF5D1C}" srcOrd="1" destOrd="0" presId="urn:microsoft.com/office/officeart/2005/8/layout/pyramid1"/>
    <dgm:cxn modelId="{A10F6830-083A-FB43-8AE4-9580F0697782}" type="presParOf" srcId="{C2023CDD-C17C-2E46-924F-93E5E5A3C0FE}" destId="{E1042F18-B583-9043-85C2-0B4461193094}" srcOrd="6" destOrd="0" presId="urn:microsoft.com/office/officeart/2005/8/layout/pyramid1"/>
    <dgm:cxn modelId="{D3199AFA-726D-9F4A-8797-7F2DF742DF34}" type="presParOf" srcId="{E1042F18-B583-9043-85C2-0B4461193094}" destId="{4D34C92E-FE21-714D-BBB7-B87BE2D97AC3}" srcOrd="0" destOrd="0" presId="urn:microsoft.com/office/officeart/2005/8/layout/pyramid1"/>
    <dgm:cxn modelId="{90BC6EB4-EE01-0842-A0B9-EA9F79452B45}" type="presParOf" srcId="{E1042F18-B583-9043-85C2-0B4461193094}" destId="{D93AC902-A960-E64F-BFC5-88A771CB4F00}" srcOrd="1" destOrd="0" presId="urn:microsoft.com/office/officeart/2005/8/layout/pyramid1"/>
    <dgm:cxn modelId="{0749A16E-5981-9C4F-A017-36A05D7FFDEE}" type="presParOf" srcId="{C2023CDD-C17C-2E46-924F-93E5E5A3C0FE}" destId="{FBB31FFC-78E2-384E-B2F8-98A80E4EF8CD}" srcOrd="7" destOrd="0" presId="urn:microsoft.com/office/officeart/2005/8/layout/pyramid1"/>
    <dgm:cxn modelId="{AAA3E638-170A-8849-B828-CAD822D0A9F9}" type="presParOf" srcId="{FBB31FFC-78E2-384E-B2F8-98A80E4EF8CD}" destId="{0C3CECBF-AD26-624F-B459-708B6E50DA95}" srcOrd="0" destOrd="0" presId="urn:microsoft.com/office/officeart/2005/8/layout/pyramid1"/>
    <dgm:cxn modelId="{20BDAFC2-2A11-0043-9BDF-966566ABB3A2}" type="presParOf" srcId="{FBB31FFC-78E2-384E-B2F8-98A80E4EF8CD}" destId="{E298958F-E1B2-F24B-9CFB-A3EB0D6C7E10}" srcOrd="1" destOrd="0" presId="urn:microsoft.com/office/officeart/2005/8/layout/pyramid1"/>
    <dgm:cxn modelId="{1E25983E-0BF5-F946-8B7D-11BB0F65B0C1}" type="presParOf" srcId="{C2023CDD-C17C-2E46-924F-93E5E5A3C0FE}" destId="{441C95DA-BEC2-6F4A-B3CC-A0D462DFAD54}" srcOrd="8" destOrd="0" presId="urn:microsoft.com/office/officeart/2005/8/layout/pyramid1"/>
    <dgm:cxn modelId="{32276A9E-A67B-7849-B5AB-A518063EF204}" type="presParOf" srcId="{441C95DA-BEC2-6F4A-B3CC-A0D462DFAD54}" destId="{11B7E3F3-CFD4-5846-A617-36587A05635A}" srcOrd="0" destOrd="0" presId="urn:microsoft.com/office/officeart/2005/8/layout/pyramid1"/>
    <dgm:cxn modelId="{3EC8B4BB-9E3C-7144-9AB4-E030395DBE6D}" type="presParOf" srcId="{441C95DA-BEC2-6F4A-B3CC-A0D462DFAD54}" destId="{064606F4-58A2-F04A-ACDB-DD9A1772E2D7}" srcOrd="1" destOrd="0" presId="urn:microsoft.com/office/officeart/2005/8/layout/pyramid1"/>
    <dgm:cxn modelId="{2B653B43-6F60-8B4D-9547-F8C29B1FE599}" type="presParOf" srcId="{C2023CDD-C17C-2E46-924F-93E5E5A3C0FE}" destId="{406D2867-6C18-1842-A1B2-079F8B4004C0}" srcOrd="9" destOrd="0" presId="urn:microsoft.com/office/officeart/2005/8/layout/pyramid1"/>
    <dgm:cxn modelId="{12127EE6-E7CB-3841-B3D0-D4CA42ED0309}" type="presParOf" srcId="{406D2867-6C18-1842-A1B2-079F8B4004C0}" destId="{8D5FD80A-A29D-AD47-80F2-646963F427A5}" srcOrd="0" destOrd="0" presId="urn:microsoft.com/office/officeart/2005/8/layout/pyramid1"/>
    <dgm:cxn modelId="{37651532-2932-DA48-B4E2-6131F7CAE718}" type="presParOf" srcId="{406D2867-6C18-1842-A1B2-079F8B4004C0}" destId="{6108FC97-8768-E84E-9319-27CD487C398A}" srcOrd="1" destOrd="0" presId="urn:microsoft.com/office/officeart/2005/8/layout/pyramid1"/>
    <dgm:cxn modelId="{19A295B7-3F59-5943-8302-70F02A67BEE3}" type="presParOf" srcId="{C2023CDD-C17C-2E46-924F-93E5E5A3C0FE}" destId="{97E21702-74D6-154F-B081-716980209BAC}" srcOrd="10" destOrd="0" presId="urn:microsoft.com/office/officeart/2005/8/layout/pyramid1"/>
    <dgm:cxn modelId="{2D0B176E-94F4-934F-A443-BB04D5FA493E}" type="presParOf" srcId="{97E21702-74D6-154F-B081-716980209BAC}" destId="{0E00E1ED-3A89-5040-A7BD-54F948E1A2C2}" srcOrd="0" destOrd="0" presId="urn:microsoft.com/office/officeart/2005/8/layout/pyramid1"/>
    <dgm:cxn modelId="{973EFBD4-865E-5042-A67B-D3CAF500E8CA}" type="presParOf" srcId="{97E21702-74D6-154F-B081-716980209BAC}" destId="{D3C16B91-FC40-FB41-9FEF-25A44BBA1F97}" srcOrd="1" destOrd="0" presId="urn:microsoft.com/office/officeart/2005/8/layout/pyramid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96B71-F022-064F-9610-656723DCDA0F}">
      <dsp:nvSpPr>
        <dsp:cNvPr id="0" name=""/>
        <dsp:cNvSpPr/>
      </dsp:nvSpPr>
      <dsp:spPr>
        <a:xfrm>
          <a:off x="3694545" y="0"/>
          <a:ext cx="738909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200" b="1" kern="1200" dirty="0" smtClean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Visión </a:t>
          </a:r>
          <a:endParaRPr lang="es-ES_tradnl" sz="12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3694545" y="0"/>
        <a:ext cx="738909" cy="424352"/>
      </dsp:txXfrm>
    </dsp:sp>
    <dsp:sp modelId="{1F59D427-943B-E441-A703-DE1AD7A3095F}">
      <dsp:nvSpPr>
        <dsp:cNvPr id="0" name=""/>
        <dsp:cNvSpPr/>
      </dsp:nvSpPr>
      <dsp:spPr>
        <a:xfrm>
          <a:off x="3325090" y="424352"/>
          <a:ext cx="1477818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Misión</a:t>
          </a:r>
          <a:endParaRPr lang="es-ES_tradnl" sz="15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3583709" y="424352"/>
        <a:ext cx="960581" cy="424352"/>
      </dsp:txXfrm>
    </dsp:sp>
    <dsp:sp modelId="{414BD9FC-0302-E445-9729-034F83EE6CCE}">
      <dsp:nvSpPr>
        <dsp:cNvPr id="0" name=""/>
        <dsp:cNvSpPr/>
      </dsp:nvSpPr>
      <dsp:spPr>
        <a:xfrm>
          <a:off x="2955636" y="848705"/>
          <a:ext cx="2216727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Valores</a:t>
          </a:r>
          <a:endParaRPr lang="es-ES_tradnl" sz="17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3343563" y="848705"/>
        <a:ext cx="1440872" cy="424352"/>
      </dsp:txXfrm>
    </dsp:sp>
    <dsp:sp modelId="{BEFDF214-4F0A-D447-AC47-C089B76D0BB5}">
      <dsp:nvSpPr>
        <dsp:cNvPr id="0" name=""/>
        <dsp:cNvSpPr/>
      </dsp:nvSpPr>
      <dsp:spPr>
        <a:xfrm>
          <a:off x="2586181" y="1273057"/>
          <a:ext cx="2955636" cy="424352"/>
        </a:xfrm>
        <a:prstGeom prst="trapezoid">
          <a:avLst>
            <a:gd name="adj" fmla="val 87063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500" b="1" kern="120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3103418" y="1273057"/>
        <a:ext cx="1921163" cy="424352"/>
      </dsp:txXfrm>
    </dsp:sp>
    <dsp:sp modelId="{431D0FF1-1755-314E-A133-81CA10EACD48}">
      <dsp:nvSpPr>
        <dsp:cNvPr id="0" name=""/>
        <dsp:cNvSpPr/>
      </dsp:nvSpPr>
      <dsp:spPr>
        <a:xfrm>
          <a:off x="2216727" y="1697410"/>
          <a:ext cx="3694545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Estrategias</a:t>
          </a:r>
          <a:endParaRPr lang="es-ES_tradnl" sz="1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2863272" y="1697410"/>
        <a:ext cx="2401454" cy="424352"/>
      </dsp:txXfrm>
    </dsp:sp>
    <dsp:sp modelId="{D230B286-E728-FB42-962B-D3DA02F5AE46}">
      <dsp:nvSpPr>
        <dsp:cNvPr id="0" name=""/>
        <dsp:cNvSpPr/>
      </dsp:nvSpPr>
      <dsp:spPr>
        <a:xfrm>
          <a:off x="1847272" y="2121763"/>
          <a:ext cx="4433454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Metas</a:t>
          </a:r>
          <a:endParaRPr lang="es-ES_tradnl" sz="1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2623127" y="2121763"/>
        <a:ext cx="2881745" cy="424352"/>
      </dsp:txXfrm>
    </dsp:sp>
    <dsp:sp modelId="{4D34C92E-FE21-714D-BBB7-B87BE2D97AC3}">
      <dsp:nvSpPr>
        <dsp:cNvPr id="0" name=""/>
        <dsp:cNvSpPr/>
      </dsp:nvSpPr>
      <dsp:spPr>
        <a:xfrm>
          <a:off x="1477818" y="2546115"/>
          <a:ext cx="5172363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Objetivos</a:t>
          </a:r>
          <a:endParaRPr lang="es-ES_tradnl" sz="1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2382981" y="2546115"/>
        <a:ext cx="3362036" cy="424352"/>
      </dsp:txXfrm>
    </dsp:sp>
    <dsp:sp modelId="{0C3CECBF-AD26-624F-B459-708B6E50DA95}">
      <dsp:nvSpPr>
        <dsp:cNvPr id="0" name=""/>
        <dsp:cNvSpPr/>
      </dsp:nvSpPr>
      <dsp:spPr>
        <a:xfrm>
          <a:off x="1108363" y="2970468"/>
          <a:ext cx="5911272" cy="424352"/>
        </a:xfrm>
        <a:prstGeom prst="trapezoid">
          <a:avLst>
            <a:gd name="adj" fmla="val 87063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500" b="1" kern="1200">
            <a:latin typeface="Candara" charset="0"/>
            <a:ea typeface="Candara" charset="0"/>
            <a:cs typeface="Candara" charset="0"/>
          </a:endParaRPr>
        </a:p>
      </dsp:txBody>
      <dsp:txXfrm>
        <a:off x="2142836" y="2970468"/>
        <a:ext cx="3842327" cy="424352"/>
      </dsp:txXfrm>
    </dsp:sp>
    <dsp:sp modelId="{11B7E3F3-CFD4-5846-A617-36587A05635A}">
      <dsp:nvSpPr>
        <dsp:cNvPr id="0" name=""/>
        <dsp:cNvSpPr/>
      </dsp:nvSpPr>
      <dsp:spPr>
        <a:xfrm>
          <a:off x="738909" y="3394821"/>
          <a:ext cx="6650181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Programas</a:t>
          </a:r>
          <a:endParaRPr lang="es-ES_tradnl" sz="1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1902690" y="3394821"/>
        <a:ext cx="4322618" cy="424352"/>
      </dsp:txXfrm>
    </dsp:sp>
    <dsp:sp modelId="{8D5FD80A-A29D-AD47-80F2-646963F427A5}">
      <dsp:nvSpPr>
        <dsp:cNvPr id="0" name=""/>
        <dsp:cNvSpPr/>
      </dsp:nvSpPr>
      <dsp:spPr>
        <a:xfrm>
          <a:off x="369454" y="3819173"/>
          <a:ext cx="7389090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Proyectos</a:t>
          </a:r>
        </a:p>
      </dsp:txBody>
      <dsp:txXfrm>
        <a:off x="1662545" y="3819173"/>
        <a:ext cx="4802909" cy="424352"/>
      </dsp:txXfrm>
    </dsp:sp>
    <dsp:sp modelId="{0E00E1ED-3A89-5040-A7BD-54F948E1A2C2}">
      <dsp:nvSpPr>
        <dsp:cNvPr id="0" name=""/>
        <dsp:cNvSpPr/>
      </dsp:nvSpPr>
      <dsp:spPr>
        <a:xfrm>
          <a:off x="0" y="4243526"/>
          <a:ext cx="8128000" cy="424352"/>
        </a:xfrm>
        <a:prstGeom prst="trapezoid">
          <a:avLst>
            <a:gd name="adj" fmla="val 87063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rPr>
            <a:t>Planes de acción</a:t>
          </a:r>
          <a:endParaRPr lang="es-ES_tradnl" sz="1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1422399" y="4243526"/>
        <a:ext cx="5283200" cy="424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DBA4F-E486-1041-AAE3-A2708A5ADB83}" type="datetimeFigureOut">
              <a:rPr lang="es-ES_tradnl" smtClean="0"/>
              <a:t>30/9/16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4995F-301C-EB46-87D9-8A17146C104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710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F0BB9-F962-C74B-B2CA-A7E19D7621CD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499699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7392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071081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1447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11097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0645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1891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32113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452721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64681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61836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031635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40767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787450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77586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743642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54558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6290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0185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658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43571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6922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08497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4475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41762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50412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471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429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722735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31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9928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99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2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896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85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750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9466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91449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78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584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4257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998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19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72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58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733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683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5031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72199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mailto:oscarp347@gmail.com" TargetMode="External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66153" y="4572000"/>
            <a:ext cx="10184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0" dirty="0" smtClean="0">
                <a:latin typeface="Britannic Bold" charset="0"/>
                <a:ea typeface="Britannic Bold" charset="0"/>
                <a:cs typeface="Britannic Bold" charset="0"/>
              </a:rPr>
              <a:t>PLANEACIÓN NORMATIVA</a:t>
            </a:r>
            <a:endParaRPr lang="es-ES" sz="6000" dirty="0" smtClean="0">
              <a:latin typeface="Britannic Bold" charset="0"/>
              <a:ea typeface="Britannic Bold" charset="0"/>
              <a:cs typeface="Britannic Bold" charset="0"/>
            </a:endParaRPr>
          </a:p>
          <a:p>
            <a:pPr algn="r"/>
            <a:r>
              <a:rPr lang="es-ES" sz="3000" dirty="0" smtClean="0">
                <a:latin typeface="Britannic Bold" charset="0"/>
                <a:ea typeface="Britannic Bold" charset="0"/>
                <a:cs typeface="Britannic Bold" charset="0"/>
              </a:rPr>
              <a:t>ACERCAMIENTO DESDE LA ESCUELA</a:t>
            </a:r>
            <a:endParaRPr lang="es-ES_tradnl" sz="30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82" y="345990"/>
            <a:ext cx="5119732" cy="24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VISIÓN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254" y="963827"/>
            <a:ext cx="7994822" cy="5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VISIÓN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376" y="1088597"/>
            <a:ext cx="81534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75038"/>
            <a:ext cx="9211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 se deriva de la visión y ayuda a la institución al logro de aquella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 La misión desempeña una función importante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creando una identidad y clarificando la razón de existir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la institución.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2916193" y="2675633"/>
            <a:ext cx="1729947" cy="16187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Estudiante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Flecha derecha 3"/>
          <p:cNvSpPr/>
          <p:nvPr/>
        </p:nvSpPr>
        <p:spPr bwMode="auto">
          <a:xfrm rot="19781081">
            <a:off x="4730134" y="2562169"/>
            <a:ext cx="778476" cy="5436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6376087" y="2675633"/>
            <a:ext cx="1729947" cy="16187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Padres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Flecha derecha 7"/>
          <p:cNvSpPr/>
          <p:nvPr/>
        </p:nvSpPr>
        <p:spPr bwMode="auto">
          <a:xfrm rot="8798895">
            <a:off x="5492552" y="3581448"/>
            <a:ext cx="778476" cy="5436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9457039" y="2675633"/>
            <a:ext cx="1729947" cy="16187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Profesores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Flecha derecha 9"/>
          <p:cNvSpPr/>
          <p:nvPr/>
        </p:nvSpPr>
        <p:spPr bwMode="auto">
          <a:xfrm rot="10800000">
            <a:off x="8500279" y="2993316"/>
            <a:ext cx="778476" cy="5436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4415479" y="4786968"/>
            <a:ext cx="1729947" cy="16187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Director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" name="Flecha derecha 11"/>
          <p:cNvSpPr/>
          <p:nvPr/>
        </p:nvSpPr>
        <p:spPr bwMode="auto">
          <a:xfrm>
            <a:off x="6356382" y="5324487"/>
            <a:ext cx="778476" cy="5436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echa derecha 12"/>
          <p:cNvSpPr/>
          <p:nvPr/>
        </p:nvSpPr>
        <p:spPr bwMode="auto">
          <a:xfrm rot="13747557">
            <a:off x="7256521" y="4965796"/>
            <a:ext cx="778476" cy="54369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8106034" y="4952508"/>
            <a:ext cx="1729947" cy="16187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Director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13254"/>
            <a:ext cx="9211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Algunas definiciones del concepto de misión: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enunciado general y duradero del propósito de la institución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que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distingue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otras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instituciones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su misma naturaleza.</a:t>
            </a:r>
          </a:p>
          <a:p>
            <a:pPr marL="342900" indent="-342900" algn="just">
              <a:buFont typeface="Arial" charset="0"/>
              <a:buChar char="•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 es una declaración pública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para todos los beneficiarios y grupos de interés de la institución educativa que provee 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guía acerca del qué hace la institución y para qué existe.</a:t>
            </a:r>
            <a:endParaRPr lang="es-ES_tradnl" sz="2200" dirty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16099"/>
              </p:ext>
            </p:extLst>
          </p:nvPr>
        </p:nvGraphicFramePr>
        <p:xfrm>
          <a:off x="2881178" y="4116136"/>
          <a:ext cx="885979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265"/>
                <a:gridCol w="2953265"/>
                <a:gridCol w="29532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¿POR 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¿PARA 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Una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declaración concisa que exprese el propósito principal de la institución.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Provee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un enfoque para la institución.</a:t>
                      </a:r>
                    </a:p>
                    <a:p>
                      <a:pPr algn="ctr"/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Sirve como un principio guía para la planeación </a:t>
                      </a:r>
                      <a:r>
                        <a:rPr lang="es-ES_tradnl" sz="2200" baseline="0" dirty="0" err="1" smtClean="0">
                          <a:latin typeface="Candara" charset="0"/>
                          <a:ea typeface="Candara" charset="0"/>
                          <a:cs typeface="Candara" charset="0"/>
                        </a:rPr>
                        <a:t>estratñegica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Formar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a un equipo que represente todos los niveles y perspectivas dentro de la institución.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9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13254"/>
            <a:ext cx="9211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habla de 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ideal actual a buscar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a alcanzar, y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es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sueño a realizar en un futuro de largo plazo. </a:t>
            </a:r>
            <a:endParaRPr lang="es-ES_tradnl" sz="2200" dirty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994328"/>
              </p:ext>
            </p:extLst>
          </p:nvPr>
        </p:nvGraphicFramePr>
        <p:xfrm>
          <a:off x="3366530" y="1940747"/>
          <a:ext cx="8128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89"/>
                <a:gridCol w="52420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MISIÓN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VISIÓN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Hoy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Mañana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Identifica el cliente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Inspiración, idea brillante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Procesos críticos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Proporciona criterios para la toma de decisiones.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Nivel de cumplimiento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Eterno, sin limitación de tiempo.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666" y="4567679"/>
            <a:ext cx="5698431" cy="22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87394"/>
            <a:ext cx="92118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Al definir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es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importante considerar sus características convenientes:</a:t>
            </a:r>
          </a:p>
          <a:p>
            <a:pPr algn="just"/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Ser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trascendente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congruente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y basada en una norma de excelencia.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Englobar los objetivos de la inst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itución en forma medible.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Diferenciar a la institución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otras similares.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Definir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giro deseado por la institución.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Ser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digna, significativa, estimulante y comprometedora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Ser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redactada en forma clara, sencilla y atracti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va.</a:t>
            </a:r>
          </a:p>
          <a:p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  <a:p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576" y="4114801"/>
            <a:ext cx="6223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25611"/>
            <a:ext cx="92118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Una guía para definir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es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evaluando las siguientes preguntas: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¿Qué tipo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servicios ofrece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¿Quiénes son los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beneficiarios de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¿Cuáles son las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necesidades que la institución pretende satisfacer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¿Hacia dónde se dirigen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objetivos de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 </a:t>
            </a:r>
            <a:r>
              <a:rPr lang="mr-IN" sz="22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Este punto se refiere a las expectativas e futuro.</a:t>
            </a: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Qué los hace diferentes a otra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que forma pueden colaborar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cada uno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los miembros en el cumplimiento de los objetivos de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?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92" y="4416987"/>
            <a:ext cx="5744691" cy="22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19" y="941699"/>
            <a:ext cx="8835714" cy="57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MISIÓN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076" y="979616"/>
            <a:ext cx="838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3. LOS VALORES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37968"/>
            <a:ext cx="9211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valores son la guía de conducta deseada para hacer realidad la misión y visión institucionales.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Esta guía refleja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actitudes y comportamientos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para crear 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cultura organizacional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que apoye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logro de las prioridades estratégicas de la institución educativa. </a:t>
            </a:r>
            <a:endParaRPr lang="es-ES_tradnl" sz="2200" dirty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826" y="2484518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05136" y="1083365"/>
            <a:ext cx="921188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¿Qué significa planeación?</a:t>
            </a:r>
          </a:p>
          <a:p>
            <a:endParaRPr lang="es-ES_tradnl" sz="2200" b="1" dirty="0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Investigación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y otras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acciones necesarias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para tomar 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conjunto de decisiones complejas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con el fin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lograr objetivos institucionales.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proceso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mediante el cual 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institución vislumbra su futuro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desarrolla los procesos y operaciones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necesarias para realizar dicho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futuro.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forma sistémica de administrar el cambio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crear el mejor futuro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posible.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50" y="4199278"/>
            <a:ext cx="6235700" cy="25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1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3. LOS VALORES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25611"/>
            <a:ext cx="92118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 importante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definir cuál será la escala de valores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que prevalecerá en la institución. Se debe buscar que:</a:t>
            </a:r>
          </a:p>
          <a:p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valores sean compartidos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por los miembros del grupo.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Exista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claridad y jerarquización de los valores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mayoría de las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personas actúe conforme a una nueva cultura.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nivel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aspiraciones de sus miembros esté en alto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tengan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capacidad de adaptabilidad a sus necesidades internas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al cambio en  el entorno.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ü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873" y="3842952"/>
            <a:ext cx="5167202" cy="28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4. LOS ESCENARIOS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988541"/>
            <a:ext cx="9211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Una vez aclarada en la institución su visión, misión y valores, es importante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explorar el futuro de la institución afectado por el ambiente interno y externo a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y es el momento de cuestionar: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¿qué pasaría si</a:t>
            </a:r>
            <a:r>
              <a:rPr lang="mr-IN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…</a:t>
            </a:r>
            <a:r>
              <a:rPr lang="es-ES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?</a:t>
            </a:r>
            <a:endParaRPr lang="es-ES_tradnl" sz="2200" dirty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824" y="2352932"/>
            <a:ext cx="8509000" cy="40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4. LOS ESCENARIOS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75037"/>
            <a:ext cx="9211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metodología sencilla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 plantea a continuación: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AutoNum type="arabicPeriod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Hacer 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lista de las causas de incertidumbre.</a:t>
            </a:r>
          </a:p>
          <a:p>
            <a:pPr marL="457200" indent="-457200" algn="just">
              <a:buAutoNum type="arabicPeriod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Jerarquizar las causas de incertidumbre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de mayor a menor, con base en el efecto potencial en la institución y en el grado de incertidumbre.</a:t>
            </a:r>
          </a:p>
          <a:p>
            <a:pPr marL="457200" indent="-457200" algn="just">
              <a:buAutoNum type="arabicPeriod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Identificar la causa de incertidumbre de mayor efecto y la más incierta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Realizar una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descripción en torno de cada uno de los escenarios,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asignándoles un título y narrando una breve historia.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73" y="3875804"/>
            <a:ext cx="5867936" cy="27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5. PARA RECORDAR</a:t>
            </a:r>
            <a:r>
              <a:rPr lang="mr-IN" sz="3000" b="1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…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323" y="966413"/>
            <a:ext cx="7109569" cy="57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BIBLIOGRAFÍA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05136" y="1186248"/>
            <a:ext cx="921188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Ruiz, M., (2015). Sistema de planeación para instituciones educativas. Ciudad de México: Editorial Trillas.</a:t>
            </a:r>
          </a:p>
          <a:p>
            <a:pPr algn="just"/>
            <a:endParaRPr lang="es-ES" sz="23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Mendoza, J., (2013). Manual de Gesti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ón de Instituciones educativas. Lima: Colectivo de Investigación e Innovación Pedagógica “sembrando saberes”.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Ander-EGG, E., (2000). La planificación educativa. Buenos Aires: Editorial Magisterio del  Río de la Plata.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García, E., (2014). Planeación estratégica. Ciudad de México: Editorial Trillas.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Rivera, J., (2010).Herramientas de gestión educativa. Bogotá: Magisterio editorial.</a:t>
            </a:r>
          </a:p>
          <a:p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2705136" y="1231510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4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205" y="3063340"/>
            <a:ext cx="8303741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05136" y="1037968"/>
            <a:ext cx="92118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Este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sistema de planeación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 conoce como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planeación estratégica de calidad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, y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está conformado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por:</a:t>
            </a:r>
          </a:p>
          <a:p>
            <a:pPr algn="just"/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Planeación normativa.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Sus elementos o fases son conocidos como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dimensiones del liderazgo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son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y los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valores de la institución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Planeación estratégica.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Integrada por las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estrategias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que se derivan de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misión, la visión y los escenarios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Planeación operativa.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Aquí es donde realmente sucede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cambio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y tiene tanto los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objetivos como los planes de acción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derivados de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planeación estratégica.</a:t>
            </a:r>
            <a:endParaRPr lang="es-ES_tradnl" sz="2200" dirty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09" y="4854397"/>
            <a:ext cx="4819133" cy="18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01571184"/>
              </p:ext>
            </p:extLst>
          </p:nvPr>
        </p:nvGraphicFramePr>
        <p:xfrm>
          <a:off x="3350054" y="1540638"/>
          <a:ext cx="8128000" cy="466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560540" y="1171306"/>
            <a:ext cx="3707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PLANEACIÓN NORMATIVA</a:t>
            </a:r>
            <a:endParaRPr lang="es-ES_tradnl" sz="2200" b="1" dirty="0">
              <a:solidFill>
                <a:schemeClr val="tx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60540" y="2818874"/>
            <a:ext cx="3707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PLANEACIÓN ESTRATÉGICA</a:t>
            </a:r>
            <a:endParaRPr lang="es-ES_tradnl" sz="2200" b="1" dirty="0">
              <a:solidFill>
                <a:schemeClr val="tx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57562" y="4513695"/>
            <a:ext cx="3707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PLANEACIÓN OPERATIVA</a:t>
            </a:r>
            <a:endParaRPr lang="es-ES_tradnl" sz="2200" b="1" dirty="0">
              <a:solidFill>
                <a:schemeClr val="tx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Flecha derecha 10"/>
          <p:cNvSpPr/>
          <p:nvPr/>
        </p:nvSpPr>
        <p:spPr bwMode="auto">
          <a:xfrm rot="18663291">
            <a:off x="2611209" y="2976113"/>
            <a:ext cx="3809434" cy="99818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lecha derecha 11"/>
          <p:cNvSpPr/>
          <p:nvPr/>
        </p:nvSpPr>
        <p:spPr bwMode="auto">
          <a:xfrm rot="2902896">
            <a:off x="8416604" y="3097397"/>
            <a:ext cx="3809434" cy="93057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24053" y="6331268"/>
            <a:ext cx="3707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MEJORA CONTINUA</a:t>
            </a:r>
            <a:endParaRPr lang="es-ES_tradnl" sz="2200" b="1" dirty="0">
              <a:solidFill>
                <a:schemeClr val="tx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3" grpId="0">
        <p:bldAsOne/>
      </p:bldGraphic>
      <p:bldP spid="4" grpId="0"/>
      <p:bldP spid="7" grpId="0"/>
      <p:bldP spid="8" grpId="0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redondeado 1"/>
          <p:cNvSpPr/>
          <p:nvPr/>
        </p:nvSpPr>
        <p:spPr bwMode="auto">
          <a:xfrm>
            <a:off x="2705137" y="1260389"/>
            <a:ext cx="1743296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Escuchar a los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Estudiantes 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padres de flia.</a:t>
            </a:r>
          </a:p>
        </p:txBody>
      </p:sp>
      <p:sp>
        <p:nvSpPr>
          <p:cNvPr id="7" name="Flecha derecha 6"/>
          <p:cNvSpPr/>
          <p:nvPr/>
        </p:nvSpPr>
        <p:spPr bwMode="auto">
          <a:xfrm>
            <a:off x="4510215" y="1612557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4917986" y="1260390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Planear para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conocer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las necesidades.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Misión</a:t>
            </a:r>
            <a:endParaRPr kumimoji="0" lang="es-ES_tradnl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7464472" y="1260390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Visión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Valores</a:t>
            </a:r>
          </a:p>
        </p:txBody>
      </p:sp>
      <p:sp>
        <p:nvSpPr>
          <p:cNvPr id="10" name="Flecha derecha 9"/>
          <p:cNvSpPr/>
          <p:nvPr/>
        </p:nvSpPr>
        <p:spPr bwMode="auto">
          <a:xfrm>
            <a:off x="7001093" y="1655805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Flecha derecha 10"/>
          <p:cNvSpPr/>
          <p:nvPr/>
        </p:nvSpPr>
        <p:spPr bwMode="auto">
          <a:xfrm>
            <a:off x="9542392" y="1655805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ángulo redondeado 11"/>
          <p:cNvSpPr/>
          <p:nvPr/>
        </p:nvSpPr>
        <p:spPr bwMode="auto">
          <a:xfrm>
            <a:off x="10010958" y="1260389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Estar conscientes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de las fortalezas</a:t>
            </a:r>
          </a:p>
        </p:txBody>
      </p:sp>
      <p:sp>
        <p:nvSpPr>
          <p:cNvPr id="13" name="Flecha derecha 12"/>
          <p:cNvSpPr/>
          <p:nvPr/>
        </p:nvSpPr>
        <p:spPr bwMode="auto">
          <a:xfrm rot="5400000">
            <a:off x="10820821" y="2746792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ángulo redondeado 13"/>
          <p:cNvSpPr/>
          <p:nvPr/>
        </p:nvSpPr>
        <p:spPr bwMode="auto">
          <a:xfrm>
            <a:off x="10087083" y="3158157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Desarrollar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objetivos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de calidad</a:t>
            </a:r>
          </a:p>
        </p:txBody>
      </p:sp>
      <p:sp>
        <p:nvSpPr>
          <p:cNvPr id="15" name="Flecha derecha 14"/>
          <p:cNvSpPr/>
          <p:nvPr/>
        </p:nvSpPr>
        <p:spPr bwMode="auto">
          <a:xfrm rot="5400000">
            <a:off x="10810945" y="4701171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ángulo redondeado 15"/>
          <p:cNvSpPr/>
          <p:nvPr/>
        </p:nvSpPr>
        <p:spPr bwMode="auto">
          <a:xfrm>
            <a:off x="10087082" y="5135669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Desarrollar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escenarios.</a:t>
            </a:r>
          </a:p>
        </p:txBody>
      </p:sp>
      <p:sp>
        <p:nvSpPr>
          <p:cNvPr id="17" name="Flecha derecha 16"/>
          <p:cNvSpPr/>
          <p:nvPr/>
        </p:nvSpPr>
        <p:spPr bwMode="auto">
          <a:xfrm rot="10800000">
            <a:off x="9542392" y="5673187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ángulo redondeado 17"/>
          <p:cNvSpPr/>
          <p:nvPr/>
        </p:nvSpPr>
        <p:spPr bwMode="auto">
          <a:xfrm>
            <a:off x="7471145" y="5135669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Desarrollar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Planes de acción</a:t>
            </a:r>
          </a:p>
        </p:txBody>
      </p:sp>
      <p:sp>
        <p:nvSpPr>
          <p:cNvPr id="19" name="Flecha derecha 18"/>
          <p:cNvSpPr/>
          <p:nvPr/>
        </p:nvSpPr>
        <p:spPr bwMode="auto">
          <a:xfrm rot="10800000">
            <a:off x="6973040" y="5673187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ángulo redondeado 19"/>
          <p:cNvSpPr/>
          <p:nvPr/>
        </p:nvSpPr>
        <p:spPr bwMode="auto">
          <a:xfrm>
            <a:off x="4904265" y="5135668"/>
            <a:ext cx="1978075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Planeación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estratégica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terminada</a:t>
            </a:r>
          </a:p>
        </p:txBody>
      </p:sp>
      <p:sp>
        <p:nvSpPr>
          <p:cNvPr id="21" name="Flecha derecha 20"/>
          <p:cNvSpPr/>
          <p:nvPr/>
        </p:nvSpPr>
        <p:spPr bwMode="auto">
          <a:xfrm rot="10800000">
            <a:off x="4455105" y="5673186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ángulo redondeado 21"/>
          <p:cNvSpPr/>
          <p:nvPr/>
        </p:nvSpPr>
        <p:spPr bwMode="auto">
          <a:xfrm>
            <a:off x="2705136" y="5226284"/>
            <a:ext cx="1749968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Realizar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acciones</a:t>
            </a:r>
          </a:p>
        </p:txBody>
      </p:sp>
      <p:sp>
        <p:nvSpPr>
          <p:cNvPr id="23" name="Flecha derecha 22"/>
          <p:cNvSpPr/>
          <p:nvPr/>
        </p:nvSpPr>
        <p:spPr bwMode="auto">
          <a:xfrm rot="16200000">
            <a:off x="3397611" y="4701171"/>
            <a:ext cx="358347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ángulo redondeado 23"/>
          <p:cNvSpPr/>
          <p:nvPr/>
        </p:nvSpPr>
        <p:spPr bwMode="auto">
          <a:xfrm>
            <a:off x="2701800" y="3211152"/>
            <a:ext cx="1749968" cy="1445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Revisar  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reevaluar</a:t>
            </a:r>
          </a:p>
        </p:txBody>
      </p:sp>
      <p:sp>
        <p:nvSpPr>
          <p:cNvPr id="25" name="Flecha derecha 24"/>
          <p:cNvSpPr/>
          <p:nvPr/>
        </p:nvSpPr>
        <p:spPr bwMode="auto">
          <a:xfrm rot="16200000">
            <a:off x="3410457" y="2746791"/>
            <a:ext cx="332654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000" y="2986956"/>
            <a:ext cx="3216532" cy="19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37968"/>
            <a:ext cx="92118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Para iniciar 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proceso de planeación normativa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se recomienda:</a:t>
            </a:r>
          </a:p>
          <a:p>
            <a:pPr algn="just"/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AutoNum type="alphaLcParenR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Contar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con 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equipo representativo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clave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de la institución.</a:t>
            </a:r>
          </a:p>
          <a:p>
            <a:pPr marL="457200" indent="-457200" algn="just">
              <a:buAutoNum type="alphaLcParenR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Contar con un facilitador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responsable del proceso de planeación, con personalidad neutral.</a:t>
            </a:r>
          </a:p>
          <a:p>
            <a:pPr marL="457200" indent="-457200" algn="just">
              <a:buAutoNum type="alphaLcParenR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Diseñar las sesiones de trabajo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con herramientas participativas y con información documentada.</a:t>
            </a:r>
          </a:p>
          <a:p>
            <a:pPr marL="457200" indent="-4572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 importante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ser flexibles y adaptables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 La planeación y la operación ocurren al mismo tiempo.</a:t>
            </a:r>
          </a:p>
          <a:p>
            <a:pPr marL="457200" indent="-457200" algn="just">
              <a:buAutoNum type="alphaLcParenR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Recordar que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diferentes grupos visualizan diferente el proceso de planeación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 distintos momentos.</a:t>
            </a:r>
          </a:p>
          <a:p>
            <a:pPr marL="457200" indent="-457200">
              <a:buAutoNum type="alphaLcParenR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494" y="4823666"/>
            <a:ext cx="4625706" cy="18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VISIÓN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37968"/>
            <a:ext cx="92118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como 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estado ideal y deseable futuro de la institución educativa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debe contar con ciertas características: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enunciado coherente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convincente y estimulante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la prospectiva de largo plazo de una institución. Es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estado perfecto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que quizá no será alcanzado, pero que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 intentará lograr permanentemente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constituye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guía de organización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y, para su logro, deberá ser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comunicada al personal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 un ambiente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trabajo participativo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 visión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es construida con base en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estatuto de la misión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, creando una imagen de lo que la institución deberá ser con el fin de realizar la misión establecida. </a:t>
            </a:r>
          </a:p>
          <a:p>
            <a:pPr marL="342900" indent="-342900">
              <a:buFont typeface="Wingdings" charset="2"/>
              <a:buChar char="ü"/>
            </a:pPr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022" y="5162551"/>
            <a:ext cx="5004486" cy="15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VISIÓN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74564"/>
              </p:ext>
            </p:extLst>
          </p:nvPr>
        </p:nvGraphicFramePr>
        <p:xfrm>
          <a:off x="2792627" y="1300433"/>
          <a:ext cx="8859795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265"/>
                <a:gridCol w="2953265"/>
                <a:gridCol w="29532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¿POR 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¿PARA QUÉ?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Un estatuto de qué es lo que la institución será.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Brinda al personal un principio común respecto a qué es lo importante hacer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para la institución.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El equipo de planeación estratégica discute en qué desean que se convierta la</a:t>
                      </a:r>
                      <a:r>
                        <a:rPr lang="es-ES_tradnl" sz="22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institución en un futuro.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24" y="4003588"/>
            <a:ext cx="8255000" cy="27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176" y="4967416"/>
            <a:ext cx="5003800" cy="18257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VISIÓN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37968"/>
            <a:ext cx="92118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Cuando una institución busca definir su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visión es importante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que cumpla con los siguientes elementos: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Alcance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 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rango y mezcla de actividades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 que la institución desea involucrarse.</a:t>
            </a: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Escala.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tamaño deseable de la institución en el futuro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Competitividad.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base sobre la cual la institución desea distinguirse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Cultura.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estructura, sistema de gestión y cultura operativa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de la institución.</a:t>
            </a: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Imagen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. La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imagen externa y las relaciones internas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que la generan.</a:t>
            </a:r>
          </a:p>
          <a:p>
            <a:pPr marL="457200" indent="-457200" algn="just">
              <a:buAutoNum type="arabicPeriod"/>
            </a:pP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Mercado.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Líneas de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productos y servicios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nichos de mercado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 que la institución desea atender.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1411</Words>
  <Application>Microsoft Macintosh PowerPoint</Application>
  <PresentationFormat>Panorámica</PresentationFormat>
  <Paragraphs>201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Adobe Gothic Std B</vt:lpstr>
      <vt:lpstr>Britannic Bold</vt:lpstr>
      <vt:lpstr>Calibri</vt:lpstr>
      <vt:lpstr>Candara</vt:lpstr>
      <vt:lpstr>Microsoft Sans Serif</vt:lpstr>
      <vt:lpstr>Wingdings</vt:lpstr>
      <vt:lpstr>Arial</vt:lpstr>
      <vt:lpstr>powerpoint-template-24</vt:lpstr>
      <vt:lpstr>1_powerpoint-template-24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29</cp:revision>
  <dcterms:created xsi:type="dcterms:W3CDTF">2016-09-27T19:58:10Z</dcterms:created>
  <dcterms:modified xsi:type="dcterms:W3CDTF">2016-09-30T14:24:04Z</dcterms:modified>
</cp:coreProperties>
</file>